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5" r:id="rId2"/>
    <p:sldId id="276" r:id="rId3"/>
    <p:sldId id="275" r:id="rId4"/>
    <p:sldId id="273" r:id="rId5"/>
    <p:sldId id="277" r:id="rId6"/>
    <p:sldId id="278" r:id="rId7"/>
    <p:sldId id="279" r:id="rId8"/>
    <p:sldId id="274" r:id="rId9"/>
    <p:sldId id="284" r:id="rId10"/>
    <p:sldId id="281" r:id="rId11"/>
    <p:sldId id="286" r:id="rId12"/>
    <p:sldId id="283" r:id="rId13"/>
    <p:sldId id="285" r:id="rId14"/>
    <p:sldId id="282" r:id="rId15"/>
    <p:sldId id="280" r:id="rId16"/>
    <p:sldId id="271" r:id="rId17"/>
    <p:sldId id="272" r:id="rId18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6AB650"/>
    <a:srgbClr val="009CB4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14-1-2026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c.nl/back-up/een-back-up-strategie-opstell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64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8F5D-67F7-A6EE-4242-75421876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781D7-6831-C759-0F56-41B0AB422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C3C39-3285-AF40-ED33-DE3271012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write input sanitation yourself but find a widely used, active library to do this for you.</a:t>
            </a:r>
          </a:p>
          <a:p>
            <a:endParaRPr lang="en-US" dirty="0"/>
          </a:p>
          <a:p>
            <a:r>
              <a:rPr lang="en-US" dirty="0"/>
              <a:t>Note: the </a:t>
            </a:r>
            <a:r>
              <a:rPr lang="en-US" dirty="0" err="1"/>
              <a:t>hrbrmstr</a:t>
            </a:r>
            <a:r>
              <a:rPr lang="en-US" dirty="0"/>
              <a:t>/</a:t>
            </a:r>
            <a:r>
              <a:rPr lang="en-US" dirty="0" err="1"/>
              <a:t>sbom</a:t>
            </a:r>
            <a:r>
              <a:rPr lang="en-US" dirty="0"/>
              <a:t> project is example of a project which should be approached with care: only one developer and last commit some time ago</a:t>
            </a:r>
          </a:p>
          <a:p>
            <a:endParaRPr lang="en-US" dirty="0"/>
          </a:p>
          <a:p>
            <a:r>
              <a:rPr lang="en-US" dirty="0"/>
              <a:t>Use the best language specific solution(s) for secure storage and use of passwords and keys</a:t>
            </a:r>
          </a:p>
          <a:p>
            <a:endParaRPr lang="en-US" dirty="0"/>
          </a:p>
          <a:p>
            <a:r>
              <a:rPr lang="en-US" dirty="0"/>
              <a:t>And by the way: also monitor vulnerabilities found in the programming language you use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61F93-861B-6EC7-5A5A-2FE288A60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75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B4E44-1F9C-3D8F-FC9A-5DFBC5AD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4288-84E8-9FFB-4C39-6CCA5A0B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DC7A719-E4CF-8227-49F7-A675774BF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02C9EC9-22BA-1E37-C4F5-216079E3A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github</a:t>
            </a:r>
            <a:r>
              <a:rPr lang="en-US" dirty="0"/>
              <a:t> this means, amongst other changing project status from private to public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17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FE0D-632E-7A61-CC47-17EC332C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E7133-5456-0903-5B7C-2120CC990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07A03-312A-EC8B-74CE-2D9BAFD4A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B858-9E3B-932F-130B-08F594597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88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65653-31AE-8D16-F332-D30774A8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DAD36-7827-F369-784E-1FA82D53C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5691E-D404-7FA6-3425-C174F5EF6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backups look at for example: </a:t>
            </a:r>
            <a:r>
              <a:rPr lang="nl-NL" dirty="0">
                <a:hlinkClick r:id="rId3"/>
              </a:rPr>
              <a:t>NCSC - Een back-up strategie opstellen</a:t>
            </a:r>
            <a:r>
              <a:rPr lang="nl-NL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F1F4F-7327-30DC-FEBB-07CD584BF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752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E04E4-FC8C-86F6-7D8F-09357BFA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82BBD-77A9-0233-442D-D7A93119C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700D9-4C3B-4814-2EC9-AAF0171AD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Confidential data can also be stored in an external DB and accessed with a DBC connection. In this case only the access and connection must be secured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AB604-764F-D869-A5E2-F70925F08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354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12A8-1B2C-2F5C-D27E-D9E8DF2AD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CEEE6-E99F-7F3C-B8E4-B6797507C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509A48-E7B5-339E-A134-CA62A9327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65863-9D08-1DC7-A5CE-5EFDC5D23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28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429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72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4AEF9-C407-B85D-79EF-F22EA508F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19CD8-B84B-B657-E4B9-25A55F1D0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61FC9-0EA1-70A9-11BD-34EA642C9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contact Merel or me if you want a copy of the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bio: developer, experience in research and financial domains and former Certified Information Systems Security Professional (CISSP)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don’t hesitate to ask a question during the presentation if a term used is unknown or not clear to you. </a:t>
            </a:r>
          </a:p>
          <a:p>
            <a:endParaRPr lang="en-US" dirty="0"/>
          </a:p>
          <a:p>
            <a:r>
              <a:rPr lang="en-US" dirty="0"/>
              <a:t>Confucius:</a:t>
            </a:r>
          </a:p>
          <a:p>
            <a:r>
              <a:rPr lang="en-US" b="1" dirty="0"/>
              <a:t>“A person who asks a question is a fool for a minute, a person who does not ask is a fool for life.“</a:t>
            </a:r>
          </a:p>
          <a:p>
            <a:r>
              <a:rPr lang="nl-NL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PHI GDPR has the highest possible level 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9CEAF-DB49-DF9E-6CAA-5EB2F98A9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53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A09A1-F044-9FF1-6140-701DA693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46FE4-8B11-6BC3-E513-F801E6A16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1E003-28F8-70C1-421F-35040BA46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 day exploits </a:t>
            </a:r>
          </a:p>
          <a:p>
            <a:endParaRPr lang="en-US" dirty="0"/>
          </a:p>
          <a:p>
            <a:r>
              <a:rPr lang="en-US" dirty="0"/>
              <a:t>Discovery can be done with ‘responsible disclosure’. The discoverer only informs the software owner(s) </a:t>
            </a:r>
            <a:r>
              <a:rPr lang="en-US"/>
              <a:t>and subsequently registers </a:t>
            </a:r>
            <a:r>
              <a:rPr lang="en-US" dirty="0"/>
              <a:t>it in CVE register with non-disclosure/confidential status. </a:t>
            </a:r>
          </a:p>
          <a:p>
            <a:r>
              <a:rPr lang="en-US" dirty="0"/>
              <a:t>And the publication of the exploit is only done after patches have been applied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0264-559D-BB1F-E723-166CEF405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08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CWE Common Weakness Enumeration is maintained by a consortium of US governmental security organizations: e.g. DHS ( Department of Home Security, CISA Cybersecurity and Infrastructure Security Agency </a:t>
            </a:r>
            <a:r>
              <a:rPr lang="en-US" dirty="0" err="1"/>
              <a:t>etc</a:t>
            </a:r>
            <a:r>
              <a:rPr lang="en-US" dirty="0"/>
              <a:t> )</a:t>
            </a:r>
          </a:p>
          <a:p>
            <a:endParaRPr lang="en-US" dirty="0"/>
          </a:p>
          <a:p>
            <a:r>
              <a:rPr lang="en-US" dirty="0"/>
              <a:t>The ontology of security weaknesses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80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B5DF9-F931-4E40-F04F-7347DBAF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94A59-314A-CDE7-F724-1CA8CDD12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114D4B-207F-3DA4-C715-115AEDE44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CVE site is the de facto-standard for exploit registration</a:t>
            </a:r>
          </a:p>
          <a:p>
            <a:r>
              <a:rPr lang="en-US" dirty="0"/>
              <a:t>CVS-2026-000001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5FC3-C0B0-F4B4-A908-4FF4E3E3A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1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9D168-05F8-E416-B7E6-0FCB584F0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A3F43-5001-C7ED-9243-F833ABBF7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8719E-6105-3712-08B4-D5BDFC70C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web site of the Common Vulnerability and Exposures registry:</a:t>
            </a:r>
          </a:p>
          <a:p>
            <a:r>
              <a:rPr lang="en-US" dirty="0"/>
              <a:t>URL: </a:t>
            </a:r>
            <a:r>
              <a:rPr lang="en-US" dirty="0">
                <a:hlinkClick r:id="rId3"/>
              </a:rPr>
              <a:t>https://www.cve.org/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DC2AE-10D8-5A4C-C7E0-9A09638B1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53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45B1-F00F-9D6E-78EA-C75BCDA8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0F37D-F9AF-1645-D3EF-9C568C5BB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65067-822A-654B-113B-07D6E4D17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term: web-facing applications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5F1D5-6142-7C5C-19B3-43DEB3CB7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91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54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63449-A812-1F3C-9EBB-93329D180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AFD60-F956-8510-A5F1-8A8CE1F9B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87D14-3182-1AEE-A165-FECA814E5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BIV = </a:t>
            </a:r>
            <a:r>
              <a:rPr lang="nl-NL" b="1" dirty="0"/>
              <a:t> </a:t>
            </a:r>
            <a:r>
              <a:rPr lang="nl-NL" dirty="0"/>
              <a:t>Beschikbaarheid, Integriteit, Vertrouwelijkheid</a:t>
            </a:r>
            <a:endParaRPr lang="en-US" dirty="0"/>
          </a:p>
          <a:p>
            <a:r>
              <a:rPr lang="en-US" dirty="0"/>
              <a:t>CIA = Confidentiality, Integrity and Availability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15B36-AFDB-52D4-FEB2-81852A6AB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rbrmstr/sb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rbrmstr/sb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Learn how to make your (R) code more secure</a:t>
            </a:r>
            <a:br>
              <a:rPr lang="en-US" sz="3600" dirty="0"/>
            </a:br>
            <a:endParaRPr lang="nl-NL" sz="1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825" y="2340427"/>
            <a:ext cx="3500270" cy="653143"/>
          </a:xfrm>
        </p:spPr>
        <p:txBody>
          <a:bodyPr>
            <a:normAutofit/>
          </a:bodyPr>
          <a:lstStyle/>
          <a:p>
            <a:r>
              <a:rPr lang="nl-NL" dirty="0"/>
              <a:t>R User Meeting</a:t>
            </a:r>
          </a:p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E0864B0-44FE-4A65-9018-5BBCEEE4C0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C6DED-F706-5980-F8B7-FB947F282C8B}"/>
              </a:ext>
            </a:extLst>
          </p:cNvPr>
          <p:cNvSpPr txBox="1"/>
          <p:nvPr/>
        </p:nvSpPr>
        <p:spPr>
          <a:xfrm>
            <a:off x="6849374" y="2482333"/>
            <a:ext cx="369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14 </a:t>
            </a:r>
            <a:r>
              <a:rPr lang="nl-NL" dirty="0" err="1">
                <a:solidFill>
                  <a:schemeClr val="bg1"/>
                </a:solidFill>
              </a:rPr>
              <a:t>January</a:t>
            </a:r>
            <a:r>
              <a:rPr lang="nl-NL" dirty="0">
                <a:solidFill>
                  <a:schemeClr val="bg1"/>
                </a:solidFill>
              </a:rPr>
              <a:t> 2026 – Jacob Rousseau</a:t>
            </a:r>
          </a:p>
        </p:txBody>
      </p:sp>
    </p:spTree>
    <p:extLst>
      <p:ext uri="{BB962C8B-B14F-4D97-AF65-F5344CB8AC3E}">
        <p14:creationId xmlns:p14="http://schemas.microsoft.com/office/powerpoint/2010/main" val="3303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D63C2-D812-D5BC-84D8-63FFCAE2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C4249F-8339-7C73-32DA-17B528743E14}"/>
              </a:ext>
            </a:extLst>
          </p:cNvPr>
          <p:cNvSpPr txBox="1"/>
          <p:nvPr/>
        </p:nvSpPr>
        <p:spPr>
          <a:xfrm>
            <a:off x="981013" y="1209000"/>
            <a:ext cx="1010392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SQL-injection: Parameterize queries with R-function ‘</a:t>
            </a:r>
            <a:r>
              <a:rPr lang="en-US" dirty="0" err="1"/>
              <a:t>sqlInterpolate</a:t>
            </a:r>
            <a:r>
              <a:rPr lang="en-US" dirty="0"/>
              <a:t>()’ and sanitize input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SHA256 hash of tools you import for use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 vulnerabilities found in the programming language you use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 for vulnerabilities in your own code and in libraries used ( SBOM Software Bill Of Materials ) </a:t>
            </a:r>
            <a:r>
              <a:rPr lang="en-US" dirty="0" err="1">
                <a:hlinkClick r:id="rId3"/>
              </a:rPr>
              <a:t>hrbrmstr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sbom</a:t>
            </a:r>
            <a:r>
              <a:rPr lang="en-US" dirty="0">
                <a:hlinkClick r:id="rId3"/>
              </a:rPr>
              <a:t>: Generate Software Bill of Materials for R Things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 the activity on the repository of the library you intend to integrate in your project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Minimize confidential information emails and names in your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put API-access tokens, keys and passwords in your code.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1EB2EA-FA27-5416-6161-07BAE04F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5046214" cy="366399"/>
          </a:xfrm>
        </p:spPr>
        <p:txBody>
          <a:bodyPr/>
          <a:lstStyle/>
          <a:p>
            <a:r>
              <a:rPr lang="en-US" sz="1800" dirty="0"/>
              <a:t>Solutions and tips for code security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51524D-C0B4-5C52-3944-FE872BA6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A087-4D70-9D11-3024-E0E7D02D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F0E797-5620-A239-A30D-3C1980502A02}"/>
              </a:ext>
            </a:extLst>
          </p:cNvPr>
          <p:cNvSpPr txBox="1"/>
          <p:nvPr/>
        </p:nvSpPr>
        <p:spPr>
          <a:xfrm>
            <a:off x="981013" y="1209000"/>
            <a:ext cx="101039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how git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Familiarize your self with git concepts and storage locations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.</a:t>
            </a:r>
            <a:r>
              <a:rPr lang="en-US" dirty="0" err="1"/>
              <a:t>gitignore</a:t>
            </a:r>
            <a:r>
              <a:rPr lang="en-US" dirty="0"/>
              <a:t> if you need to access to local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check what you are about to commit and subsequently push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adequate checks before you make you code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It is very hard / impossible to remove accidentally committed confidential data using Git / GitHub</a:t>
            </a:r>
          </a:p>
          <a:p>
            <a:endParaRPr lang="en-US" b="1" dirty="0"/>
          </a:p>
          <a:p>
            <a:r>
              <a:rPr lang="en-US" b="1" dirty="0"/>
              <a:t>Once someone forks your repository all data and modification history is included in the fork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82240F-A8CF-85A6-F2E8-B3F696B8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5046214" cy="366399"/>
          </a:xfrm>
        </p:spPr>
        <p:txBody>
          <a:bodyPr/>
          <a:lstStyle/>
          <a:p>
            <a:r>
              <a:rPr lang="en-US" sz="1800" dirty="0"/>
              <a:t>Git: Be aware and beware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0CDA93-15ED-5371-BBB7-19B96193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F2413-0146-7740-B05E-969C86B97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9CDA2-73DE-C477-ACF7-ED742EA6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3890275" cy="366399"/>
          </a:xfrm>
        </p:spPr>
        <p:txBody>
          <a:bodyPr/>
          <a:lstStyle/>
          <a:p>
            <a:r>
              <a:rPr lang="en-US" sz="1800" dirty="0"/>
              <a:t>Code security websites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F3A3E4-FBE5-C526-C538-13FDDE90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86354-51DC-B0E3-17F2-D512501E3A52}"/>
              </a:ext>
            </a:extLst>
          </p:cNvPr>
          <p:cNvSpPr txBox="1"/>
          <p:nvPr/>
        </p:nvSpPr>
        <p:spPr>
          <a:xfrm>
            <a:off x="1024146" y="1223596"/>
            <a:ext cx="1061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Source Security Foundation guides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/>
              <a:t>https://github.com/ossf</a:t>
            </a:r>
          </a:p>
          <a:p>
            <a:endParaRPr lang="en-US" dirty="0"/>
          </a:p>
          <a:p>
            <a:r>
              <a:rPr lang="en-US" dirty="0"/>
              <a:t>Anaconda: </a:t>
            </a:r>
          </a:p>
          <a:p>
            <a:r>
              <a:rPr lang="en-US" dirty="0"/>
              <a:t>‘The ultimate guide to open source security with Python and R’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r>
              <a:rPr lang="en-US" dirty="0">
                <a:sym typeface="Wingdings" panose="05000000000000000000" pitchFamily="2" charset="2"/>
              </a:rPr>
              <a:t>https://www.anaconda.com/guides/the-ultimate-guide-to-open-source-security-with-python-and-r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1BABE-0C6B-929F-1790-3657669E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33" y="4095638"/>
            <a:ext cx="1253707" cy="12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C990-276D-A7F0-805E-7FAE3D3DB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AC739-6FAC-1D79-7509-D1F83621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3890275" cy="366399"/>
          </a:xfrm>
        </p:spPr>
        <p:txBody>
          <a:bodyPr/>
          <a:lstStyle/>
          <a:p>
            <a:r>
              <a:rPr lang="en-US" sz="1800" dirty="0"/>
              <a:t>Data and general security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925138-73CB-AD41-F4B7-59AEF8F1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5EFB3-874E-60FE-1C6B-72EB28B76302}"/>
              </a:ext>
            </a:extLst>
          </p:cNvPr>
          <p:cNvSpPr txBox="1"/>
          <p:nvPr/>
        </p:nvSpPr>
        <p:spPr>
          <a:xfrm>
            <a:off x="1024146" y="1223596"/>
            <a:ext cx="1061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Backups think about it ask colleagues about 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Beware of the confidentiality / ( </a:t>
            </a:r>
            <a:r>
              <a:rPr lang="en-US" dirty="0" err="1"/>
              <a:t>vertrouwelijkheids</a:t>
            </a:r>
            <a:r>
              <a:rPr lang="en-US" dirty="0"/>
              <a:t> ) level of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in secure / virtual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Strictly separate code from data - a separate data directory can be defined in .</a:t>
            </a:r>
            <a:r>
              <a:rPr lang="en-US" dirty="0" err="1"/>
              <a:t>gitignore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3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DD8A-76F1-294E-B7A0-01CA54E1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3676F-96B8-DC0B-D619-01DB3609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4" y="731370"/>
            <a:ext cx="6595373" cy="366399"/>
          </a:xfrm>
        </p:spPr>
        <p:txBody>
          <a:bodyPr/>
          <a:lstStyle/>
          <a:p>
            <a:r>
              <a:rPr lang="en-US" sz="1800" dirty="0"/>
              <a:t>Organizational security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D19AB5-093E-A430-F850-7B861F0E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C9499-5854-4669-39E8-F8E97E84FD6C}"/>
              </a:ext>
            </a:extLst>
          </p:cNvPr>
          <p:cNvSpPr txBox="1"/>
          <p:nvPr/>
        </p:nvSpPr>
        <p:spPr>
          <a:xfrm>
            <a:off x="1024146" y="1223596"/>
            <a:ext cx="8611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aware of the licenses of your libraries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‘normal’ security stance and awareness: phishing, social engineering etc.</a:t>
            </a:r>
          </a:p>
          <a:p>
            <a:endParaRPr lang="en-US" dirty="0"/>
          </a:p>
          <a:p>
            <a:r>
              <a:rPr lang="en-US" dirty="0"/>
              <a:t>Cyber Resilience Act for digital products, European legislation since November 2024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1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3617-3020-74CA-5692-E87FFCC8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25EBF-6C21-C6B8-2EE0-755D51C2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2898237" cy="366399"/>
          </a:xfrm>
        </p:spPr>
        <p:txBody>
          <a:bodyPr/>
          <a:lstStyle/>
          <a:p>
            <a:r>
              <a:rPr lang="en-US" sz="1800" dirty="0"/>
              <a:t>Questions and Answers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B4079F-B97D-6832-E9E4-F0DAA743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FC425-C3B7-B52E-ECF0-C8502EBBB3F5}"/>
              </a:ext>
            </a:extLst>
          </p:cNvPr>
          <p:cNvSpPr txBox="1"/>
          <p:nvPr/>
        </p:nvSpPr>
        <p:spPr>
          <a:xfrm>
            <a:off x="1377830" y="1775687"/>
            <a:ext cx="8611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Confucius:</a:t>
            </a:r>
          </a:p>
          <a:p>
            <a:endParaRPr lang="en-US" dirty="0"/>
          </a:p>
          <a:p>
            <a:pPr algn="ctr"/>
            <a:r>
              <a:rPr lang="en-US" b="1" dirty="0"/>
              <a:t>“A person who asks a question is a fool for a minute, a person who does not ask is a fool for life.“</a:t>
            </a:r>
          </a:p>
          <a:p>
            <a:pPr algn="ctr"/>
            <a:r>
              <a:rPr lang="nl-NL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6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2D417FAB-8F62-4FD7-855C-3F6DF8D81F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603738"/>
            <a:ext cx="12191048" cy="6254262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4C8419C-8A51-4DBB-97A9-6C692EA896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6E3C8-BED5-4D1C-92AE-3320B932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100092"/>
            <a:ext cx="8849591" cy="366399"/>
          </a:xfrm>
        </p:spPr>
        <p:txBody>
          <a:bodyPr/>
          <a:lstStyle/>
          <a:p>
            <a:r>
              <a:rPr lang="nl-NL" sz="1800" dirty="0" err="1"/>
              <a:t>Notes</a:t>
            </a:r>
            <a:r>
              <a:rPr lang="nl-NL" sz="1800" dirty="0"/>
              <a:t> / </a:t>
            </a:r>
            <a:r>
              <a:rPr lang="nl-NL" sz="1800" dirty="0" err="1"/>
              <a:t>ideas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07929B-4F4F-4DFB-A065-2B06B013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70531-0C32-5860-CD0D-7B0708B54077}"/>
              </a:ext>
            </a:extLst>
          </p:cNvPr>
          <p:cNvSpPr txBox="1"/>
          <p:nvPr/>
        </p:nvSpPr>
        <p:spPr>
          <a:xfrm>
            <a:off x="673099" y="1674674"/>
            <a:ext cx="8962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Mention software repo’s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CRAN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GitHub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OWASP for Web apps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CVE score and site Demo of CVE score and show them the good R record.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Exploit registries ( CVE, Open Source Vulnerability Database ( OSVDB )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Exploit classification CWE site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Code scanners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Library scanners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Licensing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Two types of security: technical or organizational ( reputation-loss, litigation if you incorrectly use restricted licensed libraries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Malicious actors vs Ethical hackers and accidental exploits ( e.g. Log4J )</a:t>
            </a:r>
            <a:endParaRPr lang="nl-N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SBOM </a:t>
            </a:r>
            <a:r>
              <a:rPr lang="nl-NL" sz="1000" dirty="0" err="1"/>
              <a:t>Visit</a:t>
            </a:r>
            <a:r>
              <a:rPr lang="nl-NL" sz="1000" dirty="0"/>
              <a:t> </a:t>
            </a:r>
            <a:r>
              <a:rPr lang="en-US" sz="1000" dirty="0" err="1">
                <a:hlinkClick r:id="rId3"/>
              </a:rPr>
              <a:t>hrbrmstr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sbom</a:t>
            </a:r>
            <a:r>
              <a:rPr lang="en-US" sz="1000" dirty="0">
                <a:hlinkClick r:id="rId3"/>
              </a:rPr>
              <a:t>: Generate Software Bill of Materials for R Things</a:t>
            </a:r>
            <a:r>
              <a:rPr lang="en-US" sz="1000" dirty="0"/>
              <a:t> and have a look in the contents of the SBOM, a SHA256 is to be seen. Explain what SHA256 is if someone needs elaboration on it.</a:t>
            </a:r>
            <a:endParaRPr lang="nl-N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A intro on </a:t>
            </a:r>
            <a:r>
              <a:rPr lang="nl-NL" sz="1000" dirty="0" err="1"/>
              <a:t>the</a:t>
            </a:r>
            <a:r>
              <a:rPr lang="nl-NL" sz="1000" dirty="0"/>
              <a:t> classes of </a:t>
            </a:r>
            <a:r>
              <a:rPr lang="nl-NL" sz="1000" dirty="0" err="1"/>
              <a:t>exploits</a:t>
            </a:r>
            <a:r>
              <a:rPr lang="nl-NL" sz="1000" dirty="0"/>
              <a:t> ( Matrix per </a:t>
            </a:r>
            <a:r>
              <a:rPr lang="nl-NL" sz="1000" dirty="0" err="1"/>
              <a:t>language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exploit</a:t>
            </a:r>
            <a:r>
              <a:rPr lang="nl-NL" sz="1000" dirty="0"/>
              <a:t> class ?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/>
              <a:t>Maybe</a:t>
            </a:r>
            <a:r>
              <a:rPr lang="nl-NL" sz="1000" dirty="0"/>
              <a:t> a SQL-</a:t>
            </a:r>
            <a:r>
              <a:rPr lang="nl-NL" sz="1000" dirty="0" err="1"/>
              <a:t>injection</a:t>
            </a:r>
            <a:r>
              <a:rPr lang="nl-NL" sz="1000" dirty="0"/>
              <a:t> demo in R </a:t>
            </a:r>
            <a:r>
              <a:rPr lang="nl-NL" sz="1000" dirty="0">
                <a:sym typeface="Wingdings" panose="05000000000000000000" pitchFamily="2" charset="2"/>
              </a:rPr>
              <a:t> Solution is </a:t>
            </a:r>
            <a:r>
              <a:rPr lang="nl-NL" sz="1000" dirty="0" err="1">
                <a:sym typeface="Wingdings" panose="05000000000000000000" pitchFamily="2" charset="2"/>
              </a:rPr>
              <a:t>given</a:t>
            </a:r>
            <a:r>
              <a:rPr lang="nl-NL" sz="1000" dirty="0">
                <a:sym typeface="Wingdings" panose="05000000000000000000" pitchFamily="2" charset="2"/>
              </a:rPr>
              <a:t> in </a:t>
            </a:r>
            <a:r>
              <a:rPr lang="nl-NL" sz="1000" dirty="0" err="1">
                <a:sym typeface="Wingdings" panose="05000000000000000000" pitchFamily="2" charset="2"/>
              </a:rPr>
              <a:t>this</a:t>
            </a:r>
            <a:r>
              <a:rPr lang="nl-NL" sz="1000" dirty="0">
                <a:sym typeface="Wingdings" panose="05000000000000000000" pitchFamily="2" charset="2"/>
              </a:rPr>
              <a:t> site: </a:t>
            </a:r>
            <a:r>
              <a:rPr lang="nl-NL" sz="1000" dirty="0" err="1">
                <a:sym typeface="Wingdings" panose="05000000000000000000" pitchFamily="2" charset="2"/>
              </a:rPr>
              <a:t>parameterized</a:t>
            </a:r>
            <a:r>
              <a:rPr lang="nl-NL" sz="1000" dirty="0">
                <a:sym typeface="Wingdings" panose="05000000000000000000" pitchFamily="2" charset="2"/>
              </a:rPr>
              <a:t> </a:t>
            </a:r>
            <a:r>
              <a:rPr lang="nl-NL" sz="1000" dirty="0" err="1">
                <a:sym typeface="Wingdings" panose="05000000000000000000" pitchFamily="2" charset="2"/>
              </a:rPr>
              <a:t>queries</a:t>
            </a:r>
            <a:r>
              <a:rPr lang="nl-NL" sz="1000" dirty="0">
                <a:sym typeface="Wingdings" panose="05000000000000000000" pitchFamily="2" charset="2"/>
              </a:rPr>
              <a:t>, but </a:t>
            </a:r>
            <a:r>
              <a:rPr lang="nl-NL" sz="1000" dirty="0" err="1">
                <a:sym typeface="Wingdings" panose="05000000000000000000" pitchFamily="2" charset="2"/>
              </a:rPr>
              <a:t>also</a:t>
            </a:r>
            <a:r>
              <a:rPr lang="nl-NL" sz="1000" dirty="0">
                <a:sym typeface="Wingdings" panose="05000000000000000000" pitchFamily="2" charset="2"/>
              </a:rPr>
              <a:t> </a:t>
            </a:r>
            <a:r>
              <a:rPr lang="nl-NL" sz="1000" dirty="0" err="1">
                <a:sym typeface="Wingdings" panose="05000000000000000000" pitchFamily="2" charset="2"/>
              </a:rPr>
              <a:t>consider</a:t>
            </a:r>
            <a:r>
              <a:rPr lang="nl-NL" sz="1000" dirty="0">
                <a:sym typeface="Wingdings" panose="05000000000000000000" pitchFamily="2" charset="2"/>
              </a:rPr>
              <a:t> </a:t>
            </a:r>
            <a:r>
              <a:rPr lang="nl-NL" sz="1000" dirty="0" err="1">
                <a:sym typeface="Wingdings" panose="05000000000000000000" pitchFamily="2" charset="2"/>
              </a:rPr>
              <a:t>escaping</a:t>
            </a:r>
            <a:r>
              <a:rPr lang="nl-NL" sz="1000" dirty="0">
                <a:sym typeface="Wingdings" panose="05000000000000000000" pitchFamily="2" charset="2"/>
              </a:rPr>
              <a:t> </a:t>
            </a:r>
            <a:r>
              <a:rPr lang="nl-NL" sz="1000" dirty="0" err="1">
                <a:sym typeface="Wingdings" panose="05000000000000000000" pitchFamily="2" charset="2"/>
              </a:rPr>
              <a:t>characters</a:t>
            </a:r>
            <a:endParaRPr lang="nl-N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/>
              <a:t>Responsible</a:t>
            </a:r>
            <a:r>
              <a:rPr lang="nl-NL" sz="1000" dirty="0"/>
              <a:t> </a:t>
            </a:r>
            <a:r>
              <a:rPr lang="nl-NL" sz="1000" dirty="0" err="1"/>
              <a:t>caretakership</a:t>
            </a:r>
            <a:r>
              <a:rPr lang="nl-NL" sz="1000" dirty="0"/>
              <a:t>: </a:t>
            </a:r>
            <a:r>
              <a:rPr lang="nl-NL" sz="1000" dirty="0" err="1"/>
              <a:t>depends</a:t>
            </a:r>
            <a:r>
              <a:rPr lang="nl-NL" sz="1000" dirty="0"/>
              <a:t> </a:t>
            </a:r>
            <a:r>
              <a:rPr lang="nl-NL" sz="1000" dirty="0" err="1"/>
              <a:t>also</a:t>
            </a:r>
            <a:r>
              <a:rPr lang="nl-NL" sz="1000" dirty="0"/>
              <a:t> on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usage</a:t>
            </a:r>
            <a:r>
              <a:rPr lang="nl-NL" sz="1000" dirty="0"/>
              <a:t> scope of </a:t>
            </a:r>
            <a:r>
              <a:rPr lang="nl-NL" sz="1000" dirty="0" err="1"/>
              <a:t>your</a:t>
            </a:r>
            <a:r>
              <a:rPr lang="nl-NL" sz="1000" dirty="0"/>
              <a:t> code: </a:t>
            </a:r>
            <a:r>
              <a:rPr lang="nl-NL" sz="1000" dirty="0" err="1"/>
              <a:t>yourself</a:t>
            </a:r>
            <a:r>
              <a:rPr lang="nl-NL" sz="1000" dirty="0"/>
              <a:t>, </a:t>
            </a:r>
            <a:r>
              <a:rPr lang="nl-NL" sz="1000" dirty="0" err="1"/>
              <a:t>your</a:t>
            </a:r>
            <a:r>
              <a:rPr lang="nl-NL" sz="1000" dirty="0"/>
              <a:t> </a:t>
            </a:r>
            <a:r>
              <a:rPr lang="en-US" sz="1000" dirty="0"/>
              <a:t>department, a few external colleges or the whole world</a:t>
            </a:r>
          </a:p>
          <a:p>
            <a:pPr lvl="1"/>
            <a:endParaRPr lang="en-US" sz="1000" dirty="0"/>
          </a:p>
          <a:p>
            <a:pPr lvl="1"/>
            <a:r>
              <a:rPr lang="en-US" sz="1000" dirty="0"/>
              <a:t>Tips: check the SHA256 of your downloaded code</a:t>
            </a:r>
          </a:p>
          <a:p>
            <a:pPr lvl="1"/>
            <a:r>
              <a:rPr lang="en-US" sz="1000" dirty="0"/>
              <a:t>Always look for code on the net first rather than writing it yourself (unless it does exist yet, he </a:t>
            </a:r>
            <a:r>
              <a:rPr lang="en-US" sz="1000" dirty="0" err="1"/>
              <a:t>he</a:t>
            </a:r>
            <a:r>
              <a:rPr lang="en-US" sz="1000" dirty="0"/>
              <a:t> he).</a:t>
            </a:r>
          </a:p>
          <a:p>
            <a:pPr lvl="1"/>
            <a:r>
              <a:rPr lang="en-US" sz="1000" dirty="0"/>
              <a:t>Run in containerized environments</a:t>
            </a:r>
          </a:p>
          <a:p>
            <a:pPr lvl="1"/>
            <a:r>
              <a:rPr lang="en-US" sz="1000" dirty="0"/>
              <a:t>Use a vulnerability scanner for libraries and your own code</a:t>
            </a:r>
          </a:p>
          <a:p>
            <a:pPr lvl="1"/>
            <a:r>
              <a:rPr lang="en-US" sz="1000" dirty="0"/>
              <a:t>Always check your external input (e.g. user input or deserialized data; always know the origin / provenance of your data</a:t>
            </a:r>
          </a:p>
          <a:p>
            <a:pPr lvl="1"/>
            <a:r>
              <a:rPr lang="en-US" sz="1000" dirty="0"/>
              <a:t>Web-facing applications are a whole different ballgame with a lot of extra security aspects ( cf. OWASP )</a:t>
            </a:r>
          </a:p>
          <a:p>
            <a:pPr lvl="1"/>
            <a:r>
              <a:rPr lang="en-US" sz="1000" dirty="0"/>
              <a:t>R is a well developed language, since it is an interpreted one, used mostly only locally (not web-facing) and was developed by experienced people</a:t>
            </a:r>
          </a:p>
          <a:p>
            <a:pPr lvl="1"/>
            <a:r>
              <a:rPr lang="en-US" sz="1000" dirty="0"/>
              <a:t>Make this a language independent presentation e.g. R, Python, Rust, Java, C etc.</a:t>
            </a:r>
          </a:p>
        </p:txBody>
      </p:sp>
    </p:spTree>
    <p:extLst>
      <p:ext uri="{BB962C8B-B14F-4D97-AF65-F5344CB8AC3E}">
        <p14:creationId xmlns:p14="http://schemas.microsoft.com/office/powerpoint/2010/main" val="27379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76EB9-B8ED-4949-0AE1-A0FD41F4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8D90B-A8A3-584F-278C-1E9A3958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947030"/>
            <a:ext cx="8849591" cy="496217"/>
          </a:xfrm>
        </p:spPr>
        <p:txBody>
          <a:bodyPr/>
          <a:lstStyle/>
          <a:p>
            <a:r>
              <a:rPr lang="en-US" sz="1800" dirty="0"/>
              <a:t>Introduction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814503-F4F3-69FB-3FE2-0DA8AB08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2A9A0-F81A-DF5E-D51E-AAA47B4789FA}"/>
              </a:ext>
            </a:extLst>
          </p:cNvPr>
          <p:cNvSpPr txBox="1"/>
          <p:nvPr/>
        </p:nvSpPr>
        <p:spPr>
          <a:xfrm>
            <a:off x="1147310" y="1443247"/>
            <a:ext cx="10550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Jacob Rousseau, Developer and AI-consultant, Dept. Research Data Management, </a:t>
            </a:r>
          </a:p>
          <a:p>
            <a:pPr algn="ctr"/>
            <a:r>
              <a:rPr lang="en-US" dirty="0"/>
              <a:t>Amsterdam University Medical Center (AmsterdamUMC)</a:t>
            </a:r>
          </a:p>
          <a:p>
            <a:r>
              <a:rPr lang="en-US" dirty="0"/>
              <a:t>	</a:t>
            </a:r>
          </a:p>
          <a:p>
            <a:pPr algn="ctr"/>
            <a:r>
              <a:rPr lang="en-US" dirty="0" err="1"/>
              <a:t>J.B.I.Rousseau</a:t>
            </a:r>
            <a:r>
              <a:rPr lang="en-US" dirty="0"/>
              <a:t> &gt;at&lt; amsterdamumc.nl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 categories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 life-cycle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nl-NL" dirty="0" err="1"/>
              <a:t>xploit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Research software, Git </a:t>
            </a:r>
            <a:r>
              <a:rPr lang="nl-NL"/>
              <a:t>&amp; Security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1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810F-8764-7FC5-1DAA-03816B15F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CAC3-77C2-333F-B0AE-DF535AB9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947030"/>
            <a:ext cx="8849591" cy="366399"/>
          </a:xfrm>
        </p:spPr>
        <p:txBody>
          <a:bodyPr/>
          <a:lstStyle/>
          <a:p>
            <a:r>
              <a:rPr lang="en-US" sz="1800" dirty="0"/>
              <a:t>E</a:t>
            </a:r>
            <a:r>
              <a:rPr lang="nl-NL" sz="1800" dirty="0" err="1"/>
              <a:t>xploit</a:t>
            </a:r>
            <a:r>
              <a:rPr lang="nl-NL" sz="1800" dirty="0"/>
              <a:t> </a:t>
            </a:r>
            <a:r>
              <a:rPr lang="nl-NL" sz="1800" dirty="0" err="1"/>
              <a:t>categories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1C51B-509D-28F0-AF36-68BE596B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D9E30EC-DE49-78A2-A74E-B051C73E1D34}"/>
              </a:ext>
            </a:extLst>
          </p:cNvPr>
          <p:cNvSpPr txBox="1">
            <a:spLocks/>
          </p:cNvSpPr>
          <p:nvPr/>
        </p:nvSpPr>
        <p:spPr>
          <a:xfrm>
            <a:off x="629966" y="3429000"/>
            <a:ext cx="8849591" cy="418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E</a:t>
            </a:r>
            <a:r>
              <a:rPr lang="nl-NL" sz="1800" dirty="0" err="1"/>
              <a:t>xploit</a:t>
            </a:r>
            <a:r>
              <a:rPr lang="nl-NL" sz="1800" dirty="0"/>
              <a:t> life-</a:t>
            </a:r>
            <a:r>
              <a:rPr lang="nl-NL" sz="1800" dirty="0" err="1"/>
              <a:t>cycle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8444E-ACC7-2C7E-4F6B-720405CC8543}"/>
              </a:ext>
            </a:extLst>
          </p:cNvPr>
          <p:cNvSpPr txBox="1"/>
          <p:nvPr/>
        </p:nvSpPr>
        <p:spPr>
          <a:xfrm>
            <a:off x="914397" y="1380180"/>
            <a:ext cx="805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Hardware: targets hardware with embedded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Software: targets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Network: targets network components (DNS, routers, switches, DDOS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Zero-day: exploits not publicly known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ABC29-1CEC-0593-91CE-79BF31132241}"/>
              </a:ext>
            </a:extLst>
          </p:cNvPr>
          <p:cNvSpPr txBox="1"/>
          <p:nvPr/>
        </p:nvSpPr>
        <p:spPr>
          <a:xfrm>
            <a:off x="711200" y="3847589"/>
            <a:ext cx="9010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Creation either accidentally or maliciously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Usage when only known by malicious actors or not fixed ( patched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 discovery and publication ( responsible disclosure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patches to eliminate exploit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patches on end-systems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BA877-3752-2AB9-BED8-FA327A49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D97E2-31C5-08D9-3455-6ACBEB82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8849591" cy="366399"/>
          </a:xfrm>
        </p:spPr>
        <p:txBody>
          <a:bodyPr/>
          <a:lstStyle/>
          <a:p>
            <a:r>
              <a:rPr lang="en-US" sz="1800" dirty="0"/>
              <a:t>E</a:t>
            </a:r>
            <a:r>
              <a:rPr lang="nl-NL" sz="1800" dirty="0" err="1"/>
              <a:t>xploit</a:t>
            </a:r>
            <a:r>
              <a:rPr lang="nl-NL" sz="1800" dirty="0"/>
              <a:t> </a:t>
            </a:r>
            <a:r>
              <a:rPr lang="nl-NL" sz="1800" dirty="0" err="1"/>
              <a:t>classification</a:t>
            </a:r>
            <a:r>
              <a:rPr lang="nl-NL" sz="1800" dirty="0"/>
              <a:t>: https://cwe.mitre.org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20987-DA63-F5EB-2D8D-50281307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78D55-551D-D7D7-87C7-A178D73A5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123647"/>
            <a:ext cx="9623245" cy="50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08289-9E57-6534-5186-483DC26B2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D9D1F-AACF-24CE-2A43-00D1DE61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2449663" cy="366399"/>
          </a:xfrm>
        </p:spPr>
        <p:txBody>
          <a:bodyPr/>
          <a:lstStyle/>
          <a:p>
            <a:r>
              <a:rPr lang="en-US" sz="1800" dirty="0"/>
              <a:t>E</a:t>
            </a:r>
            <a:r>
              <a:rPr lang="nl-NL" sz="1800" dirty="0" err="1"/>
              <a:t>xploit</a:t>
            </a:r>
            <a:r>
              <a:rPr lang="nl-NL" sz="1800" dirty="0"/>
              <a:t> </a:t>
            </a:r>
            <a:r>
              <a:rPr lang="nl-NL" sz="1800" dirty="0" err="1"/>
              <a:t>Registration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F9F895-7D95-D4DE-9B84-8E9FF1ED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E43DB-0A6D-3035-EBA9-3B04DD6FC350}"/>
              </a:ext>
            </a:extLst>
          </p:cNvPr>
          <p:cNvSpPr txBox="1"/>
          <p:nvPr/>
        </p:nvSpPr>
        <p:spPr>
          <a:xfrm>
            <a:off x="751297" y="1281780"/>
            <a:ext cx="9489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Vulnerabilities and Exploit ID ( CVE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Vulnerability Database ( USA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Nationaal</a:t>
            </a:r>
            <a:r>
              <a:rPr lang="en-US" dirty="0"/>
              <a:t> Cyber Security Centrum NCSC ( The Netherlands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 Vulnerability Database  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E5B20-2972-30E1-E174-E90328213F7B}"/>
              </a:ext>
            </a:extLst>
          </p:cNvPr>
          <p:cNvSpPr txBox="1"/>
          <p:nvPr/>
        </p:nvSpPr>
        <p:spPr>
          <a:xfrm>
            <a:off x="3899459" y="3973505"/>
            <a:ext cx="301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at how R fares</a:t>
            </a:r>
            <a:endParaRPr lang="nl-NL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E75D89-6D0E-C700-9294-A06A2BF388F0}"/>
              </a:ext>
            </a:extLst>
          </p:cNvPr>
          <p:cNvSpPr/>
          <p:nvPr/>
        </p:nvSpPr>
        <p:spPr>
          <a:xfrm>
            <a:off x="1000983" y="3767826"/>
            <a:ext cx="2216989" cy="828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3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E044-1C99-B7D4-B64F-1938A003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70908-6C89-77C3-A998-16C388E5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5339512" cy="366399"/>
          </a:xfrm>
        </p:spPr>
        <p:txBody>
          <a:bodyPr/>
          <a:lstStyle/>
          <a:p>
            <a:r>
              <a:rPr lang="en-US" sz="1800" dirty="0"/>
              <a:t>CVE search term: R programming language 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48DF1-710C-06F6-4B85-6338A07A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34691-7196-3203-7236-31CE21C2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123648"/>
            <a:ext cx="7467545" cy="5100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04C4F1-9BB9-4B91-46D8-16981B3226B7}"/>
              </a:ext>
            </a:extLst>
          </p:cNvPr>
          <p:cNvSpPr txBox="1"/>
          <p:nvPr/>
        </p:nvSpPr>
        <p:spPr>
          <a:xfrm>
            <a:off x="8533681" y="2267642"/>
            <a:ext cx="25340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 exploits since 2016</a:t>
            </a:r>
          </a:p>
          <a:p>
            <a:endParaRPr lang="en-US" dirty="0"/>
          </a:p>
          <a:p>
            <a:r>
              <a:rPr lang="nl-NL" b="1" dirty="0"/>
              <a:t>CVE-2016-8714</a:t>
            </a:r>
          </a:p>
          <a:p>
            <a:endParaRPr lang="nl-NL" b="1" dirty="0"/>
          </a:p>
          <a:p>
            <a:r>
              <a:rPr lang="nl-NL" b="1" dirty="0"/>
              <a:t>CVE-2022-26032</a:t>
            </a:r>
          </a:p>
          <a:p>
            <a:br>
              <a:rPr lang="nl-NL" dirty="0"/>
            </a:br>
            <a:r>
              <a:rPr lang="nl-NL" b="1" dirty="0"/>
              <a:t>CVE-2024-27322</a:t>
            </a:r>
          </a:p>
        </p:txBody>
      </p:sp>
    </p:spTree>
    <p:extLst>
      <p:ext uri="{BB962C8B-B14F-4D97-AF65-F5344CB8AC3E}">
        <p14:creationId xmlns:p14="http://schemas.microsoft.com/office/powerpoint/2010/main" val="33953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AD6D0-F44E-3FEC-DFDF-E95DF8B07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37E45-4650-3AAE-C734-CCF369DE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7" y="757249"/>
            <a:ext cx="2449663" cy="366399"/>
          </a:xfrm>
        </p:spPr>
        <p:txBody>
          <a:bodyPr/>
          <a:lstStyle/>
          <a:p>
            <a:r>
              <a:rPr lang="en-US" sz="1800" dirty="0"/>
              <a:t>E</a:t>
            </a:r>
            <a:r>
              <a:rPr lang="nl-NL" sz="1800" dirty="0" err="1"/>
              <a:t>xploit</a:t>
            </a:r>
            <a:r>
              <a:rPr lang="nl-NL" sz="1800" dirty="0"/>
              <a:t> </a:t>
            </a:r>
            <a:r>
              <a:rPr lang="nl-NL" sz="1800" dirty="0" err="1"/>
              <a:t>Vectors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46E0E7-94ED-0E66-BE1B-98B508B4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ED3B5-A6E2-0153-3CCF-0A939DE5FC5B}"/>
              </a:ext>
            </a:extLst>
          </p:cNvPr>
          <p:cNvSpPr txBox="1"/>
          <p:nvPr/>
        </p:nvSpPr>
        <p:spPr>
          <a:xfrm>
            <a:off x="923027" y="1319842"/>
            <a:ext cx="9074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has a good score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used for web-applications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well-designed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usage scope is largely local</a:t>
            </a:r>
          </a:p>
          <a:p>
            <a:pPr lvl="1"/>
            <a:endParaRPr lang="en-US" dirty="0"/>
          </a:p>
          <a:p>
            <a:r>
              <a:rPr lang="en-US" dirty="0"/>
              <a:t>Exploits via Web ( OWASP Open Worldwide Application Security Project )</a:t>
            </a:r>
          </a:p>
          <a:p>
            <a:pPr lvl="1"/>
            <a:endParaRPr lang="en-US" dirty="0"/>
          </a:p>
          <a:p>
            <a:r>
              <a:rPr lang="en-US" dirty="0"/>
              <a:t>However: exploits are possible in R from user input: e.g. command-line input or SQL commands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4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D3DD2-B704-5DD7-792C-51118994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3EBFA-86C5-71D6-3D1F-6D683C03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100092"/>
            <a:ext cx="8849591" cy="366399"/>
          </a:xfrm>
        </p:spPr>
        <p:txBody>
          <a:bodyPr/>
          <a:lstStyle/>
          <a:p>
            <a:r>
              <a:rPr lang="nl-NL" sz="1800" dirty="0" err="1"/>
              <a:t>Exploit</a:t>
            </a:r>
            <a:r>
              <a:rPr lang="nl-NL" sz="1800" dirty="0"/>
              <a:t> in code </a:t>
            </a:r>
            <a:r>
              <a:rPr lang="nl-NL" sz="1800" dirty="0" err="1"/>
              <a:t>example</a:t>
            </a:r>
            <a:r>
              <a:rPr lang="nl-NL" sz="1800" dirty="0"/>
              <a:t>: SQL-</a:t>
            </a:r>
            <a:r>
              <a:rPr lang="nl-NL" sz="1800" dirty="0" err="1"/>
              <a:t>injection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50C209-D818-D139-C915-A3BD8E02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pic>
        <p:nvPicPr>
          <p:cNvPr id="1026" name="Picture 2" descr="Exploits of a Mom">
            <a:extLst>
              <a:ext uri="{FF2B5EF4-FFF2-40B4-BE49-F238E27FC236}">
                <a16:creationId xmlns:a16="http://schemas.microsoft.com/office/drawing/2014/main" id="{697738CA-4ACF-C90A-0F5F-26DC1ABE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871663"/>
            <a:ext cx="634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FC634-35BE-F6BD-7590-AB108069F4F4}"/>
              </a:ext>
            </a:extLst>
          </p:cNvPr>
          <p:cNvSpPr txBox="1"/>
          <p:nvPr/>
        </p:nvSpPr>
        <p:spPr>
          <a:xfrm>
            <a:off x="7220309" y="3952461"/>
            <a:ext cx="263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https://xkcd.com/327/</a:t>
            </a:r>
            <a:endParaRPr lang="nl-NL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1F5A4-7CCC-4B25-CF72-5F7708A73A0C}"/>
              </a:ext>
            </a:extLst>
          </p:cNvPr>
          <p:cNvSpPr txBox="1"/>
          <p:nvPr/>
        </p:nvSpPr>
        <p:spPr>
          <a:xfrm>
            <a:off x="569343" y="4531101"/>
            <a:ext cx="11231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"INSERT INTO Students VALUES('"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FNMName.Text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"', '"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LName.Text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')";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F4A64-F983-897E-7AF7-5F9BB4AA7666}"/>
              </a:ext>
            </a:extLst>
          </p:cNvPr>
          <p:cNvSpPr txBox="1"/>
          <p:nvPr/>
        </p:nvSpPr>
        <p:spPr>
          <a:xfrm>
            <a:off x="621220" y="5087093"/>
            <a:ext cx="11127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"INSERT INTO Students VALUES ('Robert'); DROP TABLE Students; --’, ‘XXXXX’)"</a:t>
            </a:r>
            <a:endParaRPr 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AF94E-7BC0-8DE5-C3CD-C0A1DA8F4C68}"/>
              </a:ext>
            </a:extLst>
          </p:cNvPr>
          <p:cNvSpPr txBox="1"/>
          <p:nvPr/>
        </p:nvSpPr>
        <p:spPr>
          <a:xfrm>
            <a:off x="7220309" y="5527075"/>
            <a:ext cx="5262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https://stackoverflow.com/questions/332365/how-does-the-sql-injection-from-the-bobby-tables-xkcd-comic-work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603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C796-D11B-70C2-7C4F-BA213D9C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97DB6-0DFE-705E-EEB3-DCB09A08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4" y="731370"/>
            <a:ext cx="6595373" cy="366399"/>
          </a:xfrm>
        </p:spPr>
        <p:txBody>
          <a:bodyPr/>
          <a:lstStyle/>
          <a:p>
            <a:r>
              <a:rPr lang="en-US" sz="1800" dirty="0"/>
              <a:t>Risk mitigation Solutions</a:t>
            </a:r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29C880-BC60-B949-ADBE-C87B4266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595374" cy="365125"/>
          </a:xfrm>
        </p:spPr>
        <p:txBody>
          <a:bodyPr/>
          <a:lstStyle/>
          <a:p>
            <a:r>
              <a:rPr lang="en-US"/>
              <a:t>R User Meeting - Learn how to make your (R) code more secure – 14 January 2026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E6CCA-21A9-6675-BDE8-329E9380A949}"/>
              </a:ext>
            </a:extLst>
          </p:cNvPr>
          <p:cNvSpPr txBox="1"/>
          <p:nvPr/>
        </p:nvSpPr>
        <p:spPr>
          <a:xfrm>
            <a:off x="1024146" y="1223596"/>
            <a:ext cx="8611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Types of users and possible interactions with data: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of user / usage scope: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you, your department, some external colleagues or the entire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Privacy risks, data loss and disclosure risks ( CIA and BIV 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routes and possible sources of input</a:t>
            </a:r>
          </a:p>
          <a:p>
            <a:r>
              <a:rPr lang="en-US" dirty="0"/>
              <a:t>	Web </a:t>
            </a:r>
          </a:p>
          <a:p>
            <a:r>
              <a:rPr lang="en-US" dirty="0"/>
              <a:t>	Local environment ( Shell, </a:t>
            </a:r>
            <a:r>
              <a:rPr lang="en-US" dirty="0" err="1"/>
              <a:t>Rstudio</a:t>
            </a:r>
            <a:r>
              <a:rPr lang="en-US" dirty="0"/>
              <a:t> )</a:t>
            </a:r>
          </a:p>
          <a:p>
            <a:r>
              <a:rPr lang="en-US" dirty="0"/>
              <a:t>	API’s</a:t>
            </a:r>
          </a:p>
          <a:p>
            <a:r>
              <a:rPr lang="en-US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2043</TotalTime>
  <Words>1731</Words>
  <Application>Microsoft Office PowerPoint</Application>
  <PresentationFormat>Widescreen</PresentationFormat>
  <Paragraphs>232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Trebuchet MS</vt:lpstr>
      <vt:lpstr>Wingdings</vt:lpstr>
      <vt:lpstr>Kantoorthema</vt:lpstr>
      <vt:lpstr>Learn how to make your (R) code more secure </vt:lpstr>
      <vt:lpstr>Introduction </vt:lpstr>
      <vt:lpstr>Exploit categories </vt:lpstr>
      <vt:lpstr>Exploit classification: https://cwe.mitre.org</vt:lpstr>
      <vt:lpstr>Exploit Registration</vt:lpstr>
      <vt:lpstr>CVE search term: R programming language </vt:lpstr>
      <vt:lpstr>Exploit Vectors</vt:lpstr>
      <vt:lpstr>Exploit in code example: SQL-injection</vt:lpstr>
      <vt:lpstr>Risk mitigation Solutions</vt:lpstr>
      <vt:lpstr>Solutions and tips for code security</vt:lpstr>
      <vt:lpstr>Git: Be aware and beware</vt:lpstr>
      <vt:lpstr>Code security websites</vt:lpstr>
      <vt:lpstr>Data and general security</vt:lpstr>
      <vt:lpstr>Organizational security</vt:lpstr>
      <vt:lpstr>Questions and Answers</vt:lpstr>
      <vt:lpstr>PowerPoint Presentation</vt:lpstr>
      <vt:lpstr>Notes /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Rousseau, J.B.I. (Jacob)</cp:lastModifiedBy>
  <cp:revision>179</cp:revision>
  <cp:lastPrinted>2026-01-14T07:22:55Z</cp:lastPrinted>
  <dcterms:created xsi:type="dcterms:W3CDTF">2018-06-28T15:32:29Z</dcterms:created>
  <dcterms:modified xsi:type="dcterms:W3CDTF">2026-01-14T08:48:33Z</dcterms:modified>
</cp:coreProperties>
</file>